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8"/>
  </p:notesMasterIdLst>
  <p:sldIdLst>
    <p:sldId id="267" r:id="rId3"/>
    <p:sldId id="268" r:id="rId4"/>
    <p:sldId id="269" r:id="rId5"/>
    <p:sldId id="26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C8D72F-176D-4816-8EB3-2F1840349543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3073E8-52BB-4483-957E-9EA6050D91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2274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81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D082C40E-4B94-474F-AE69-16272496E177}" type="slidenum">
              <a:rPr lang="es-MX" altLang="es-MX">
                <a:solidFill>
                  <a:prstClr val="black"/>
                </a:solidFill>
                <a:latin typeface="Arial" charset="0"/>
              </a:rPr>
              <a:pPr/>
              <a:t>14</a:t>
            </a:fld>
            <a:endParaRPr lang="es-MX" altLang="es-MX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85" y="350838"/>
            <a:ext cx="1835944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3"/>
          <p:cNvSpPr>
            <a:spLocks noChangeShapeType="1"/>
          </p:cNvSpPr>
          <p:nvPr userDrawn="1"/>
        </p:nvSpPr>
        <p:spPr bwMode="auto">
          <a:xfrm flipV="1">
            <a:off x="827485" y="1389064"/>
            <a:ext cx="7765256" cy="1587"/>
          </a:xfrm>
          <a:prstGeom prst="line">
            <a:avLst/>
          </a:prstGeom>
          <a:noFill/>
          <a:ln w="381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  <p:sp>
        <p:nvSpPr>
          <p:cNvPr id="6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6E58F-DBE6-41E1-95C1-090DF989711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23/08/2018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1B63C-6E2C-4AC7-B3B6-E6088DA44485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244216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85" y="350838"/>
            <a:ext cx="1835944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3"/>
          <p:cNvSpPr>
            <a:spLocks noChangeShapeType="1"/>
          </p:cNvSpPr>
          <p:nvPr userDrawn="1"/>
        </p:nvSpPr>
        <p:spPr bwMode="auto">
          <a:xfrm>
            <a:off x="1064419" y="1497013"/>
            <a:ext cx="7416404" cy="0"/>
          </a:xfrm>
          <a:prstGeom prst="line">
            <a:avLst/>
          </a:prstGeom>
          <a:noFill/>
          <a:ln w="381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363ED-DDE2-456F-A1F0-AA885484098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23/08/2018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71DFA-93B4-437B-89AA-9A998B0E5CE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009765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F5CA8-320E-43BD-8BB9-8B7CECC78952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23/08/2018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05B01-7142-4377-84E7-B0F4FF545C7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249766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59224-5601-4805-A122-8504ACA2561E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23/08/2018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F5DA9-36DF-4A39-86EA-96C16A141E2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991886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1C7ED-14E8-4FC0-987F-8EB11899AC6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23/08/2018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BC085-82C3-4F7B-9257-8D9CC5F6ED2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7395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1CBB1-9B69-4CD1-954A-1E04DB3AD9C6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23/08/2018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948CD-121C-4B34-B7A9-8FB65FCFB6A6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5671326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85" y="350838"/>
            <a:ext cx="1835944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3"/>
          <p:cNvSpPr>
            <a:spLocks noChangeShapeType="1"/>
          </p:cNvSpPr>
          <p:nvPr userDrawn="1"/>
        </p:nvSpPr>
        <p:spPr bwMode="auto">
          <a:xfrm>
            <a:off x="1064419" y="1497013"/>
            <a:ext cx="7416404" cy="0"/>
          </a:xfrm>
          <a:prstGeom prst="line">
            <a:avLst/>
          </a:prstGeom>
          <a:noFill/>
          <a:ln w="381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Marcador de fecha 1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838D3-AE00-4B4F-81DB-9114E5423FB9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23/08/2018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2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3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ABA6A-2C5C-474C-8BB0-CAD95BC62CF5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066154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83DC2-D314-475F-81F0-65FECE534D9E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23/08/2018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64CB1-D245-4C64-8A3C-EF207180AC4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123122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9F867-E268-4E4B-BBE5-244E5AA4FEA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23/08/2018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77904-F56B-4A49-B4E1-044BA57599E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9644461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A86B3-FB12-4204-B803-760E851FE316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23/08/2018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3EC74-1C25-4986-865F-192E4C5CB94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9566759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AFCA5-4B66-4783-98BA-551C435AE47E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23/08/2018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80413-D014-4BC0-892A-7C965E7F563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61572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59B1A48-67E2-4CDB-8AE0-957215439BA5}" type="datetimeFigureOut">
              <a:rPr lang="es-MX" smtClean="0"/>
              <a:t>23/08/2018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Editar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6379E7-24B0-4DE9-A1CB-0B1BD767EED6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23/08/2018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2B0926-52A7-4268-B587-41D01DE54B0B}" type="slidenum">
              <a:rPr lang="es-MX" altLang="es-MX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053354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emf"/><Relationship Id="rId4" Type="http://schemas.openxmlformats.org/officeDocument/2006/relationships/package" Target="../embeddings/Hoja_de_c_lculo_de_Microsoft_Excel5.xls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9.emf"/><Relationship Id="rId4" Type="http://schemas.openxmlformats.org/officeDocument/2006/relationships/oleObject" Target="../embeddings/Hoja_de_c_lculo_de_Microsoft_Excel_97-20031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6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.jpeg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2.jpeg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Hoja_de_c_lculo_de_Microsoft_Excel1.xls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package" Target="../embeddings/Hoja_de_c_lculo_de_Microsoft_Excel2.xls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package" Target="../embeddings/Hoja_de_c_lculo_de_Microsoft_Excel3.xls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emf"/><Relationship Id="rId4" Type="http://schemas.openxmlformats.org/officeDocument/2006/relationships/package" Target="../embeddings/Hoja_de_c_lculo_de_Microsoft_Excel4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ctr">
              <a:buNone/>
            </a:pPr>
            <a:r>
              <a:rPr lang="es-MX" sz="4600" b="1" i="1" spc="-100" dirty="0">
                <a:solidFill>
                  <a:srgbClr val="D1282E"/>
                </a:solidFill>
                <a:latin typeface="Cambria"/>
                <a:ea typeface="+mj-ea"/>
                <a:cs typeface="+mj-cs"/>
              </a:rPr>
              <a:t>Coordinación estatal de </a:t>
            </a:r>
            <a:r>
              <a:rPr lang="es-MX" sz="4600" b="1" i="1" spc="-100" dirty="0" smtClean="0">
                <a:solidFill>
                  <a:srgbClr val="D1282E"/>
                </a:solidFill>
                <a:latin typeface="Cambria"/>
                <a:ea typeface="+mj-ea"/>
                <a:cs typeface="+mj-cs"/>
              </a:rPr>
              <a:t>VIH/Sida  </a:t>
            </a:r>
            <a:r>
              <a:rPr lang="es-MX" sz="4600" b="1" i="1" spc="-100" dirty="0">
                <a:solidFill>
                  <a:srgbClr val="D1282E"/>
                </a:solidFill>
                <a:latin typeface="Cambria"/>
                <a:ea typeface="+mj-ea"/>
                <a:cs typeface="+mj-cs"/>
              </a:rPr>
              <a:t>E </a:t>
            </a:r>
            <a:r>
              <a:rPr lang="es-MX" sz="4600" b="1" i="1" spc="-100" dirty="0" smtClean="0">
                <a:solidFill>
                  <a:srgbClr val="D1282E"/>
                </a:solidFill>
                <a:latin typeface="Cambria"/>
                <a:ea typeface="+mj-ea"/>
                <a:cs typeface="+mj-cs"/>
              </a:rPr>
              <a:t>ITS.</a:t>
            </a:r>
          </a:p>
          <a:p>
            <a:pPr marL="114300" indent="0" algn="ctr">
              <a:buNone/>
            </a:pPr>
            <a:endParaRPr lang="es-MX" sz="4600" b="1" i="1" spc="-100" dirty="0">
              <a:solidFill>
                <a:srgbClr val="D1282E"/>
              </a:solidFill>
              <a:latin typeface="Cambria"/>
              <a:ea typeface="+mj-ea"/>
              <a:cs typeface="+mj-cs"/>
            </a:endParaRPr>
          </a:p>
          <a:p>
            <a:pPr marL="114300" indent="0" algn="ctr">
              <a:buNone/>
            </a:pPr>
            <a:endParaRPr lang="es-MX" sz="4600" b="1" i="1" spc="-100" dirty="0" smtClean="0">
              <a:solidFill>
                <a:srgbClr val="D1282E"/>
              </a:solidFill>
              <a:latin typeface="Cambria"/>
              <a:ea typeface="+mj-ea"/>
              <a:cs typeface="+mj-cs"/>
            </a:endParaRPr>
          </a:p>
          <a:p>
            <a:pPr marL="114300" indent="0" algn="r">
              <a:buNone/>
            </a:pPr>
            <a:r>
              <a:rPr lang="es-MX" sz="1600" b="1" i="1" spc="-100" dirty="0" smtClean="0">
                <a:solidFill>
                  <a:srgbClr val="D1282E"/>
                </a:solidFill>
                <a:latin typeface="Cambria"/>
                <a:ea typeface="+mj-ea"/>
                <a:cs typeface="+mj-cs"/>
              </a:rPr>
              <a:t>Dra. Claudia Aidé Rodríguez Trejo</a:t>
            </a:r>
            <a:endParaRPr lang="es-MX" sz="1600" b="1" i="1" dirty="0"/>
          </a:p>
        </p:txBody>
      </p:sp>
      <p:pic>
        <p:nvPicPr>
          <p:cNvPr id="4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0169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523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799641"/>
          </a:xfrm>
        </p:spPr>
        <p:txBody>
          <a:bodyPr>
            <a:normAutofit/>
          </a:bodyPr>
          <a:lstStyle/>
          <a:p>
            <a:r>
              <a:rPr lang="es-MX" sz="1800" b="1" i="1" dirty="0" smtClean="0"/>
              <a:t>JURISDICCIÓN  VI </a:t>
            </a:r>
            <a:endParaRPr lang="es-MX" sz="1800" b="1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/>
          </a:bodyPr>
          <a:lstStyle/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Total de Unidades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: 63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Compromiso:126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% Cumplimiento a cierre julio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:  22%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endParaRPr lang="es-MX" sz="1800" dirty="0"/>
          </a:p>
        </p:txBody>
      </p:sp>
      <p:pic>
        <p:nvPicPr>
          <p:cNvPr id="1026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43" y="188640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2833422"/>
              </p:ext>
            </p:extLst>
          </p:nvPr>
        </p:nvGraphicFramePr>
        <p:xfrm>
          <a:off x="4355976" y="3861048"/>
          <a:ext cx="3695700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Hoja de cálculo" r:id="rId4" imgW="3695572" imgH="2362187" progId="Excel.Sheet.12">
                  <p:embed/>
                </p:oleObj>
              </mc:Choice>
              <mc:Fallback>
                <p:oleObj name="Hoja de cálculo" r:id="rId4" imgW="3695572" imgH="236218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55976" y="3861048"/>
                        <a:ext cx="3695700" cy="2362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8397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799641"/>
          </a:xfrm>
        </p:spPr>
        <p:txBody>
          <a:bodyPr>
            <a:normAutofit/>
          </a:bodyPr>
          <a:lstStyle/>
          <a:p>
            <a:r>
              <a:rPr lang="es-MX" sz="1800" b="1" i="1" dirty="0" smtClean="0"/>
              <a:t>JURISDICCIÓN  VII</a:t>
            </a:r>
            <a:endParaRPr lang="es-MX" sz="1800" b="1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/>
          </a:bodyPr>
          <a:lstStyle/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Total de Unidades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: 45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Compromiso:90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% Cumplimiento a cierre julio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: 28%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endParaRPr lang="es-MX" sz="1800" dirty="0"/>
          </a:p>
        </p:txBody>
      </p:sp>
      <p:pic>
        <p:nvPicPr>
          <p:cNvPr id="1026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43" y="188640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1984890"/>
              </p:ext>
            </p:extLst>
          </p:nvPr>
        </p:nvGraphicFramePr>
        <p:xfrm>
          <a:off x="4932040" y="3861048"/>
          <a:ext cx="2505075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Hoja de cálculo" r:id="rId4" imgW="2505001" imgH="2514639" progId="Excel.Sheet.8">
                  <p:embed/>
                </p:oleObj>
              </mc:Choice>
              <mc:Fallback>
                <p:oleObj name="Hoja de cálculo" r:id="rId4" imgW="2505001" imgH="2514639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32040" y="3861048"/>
                        <a:ext cx="2505075" cy="2514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8397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338108"/>
              </p:ext>
            </p:extLst>
          </p:nvPr>
        </p:nvGraphicFramePr>
        <p:xfrm>
          <a:off x="812658" y="1052736"/>
          <a:ext cx="7420308" cy="4968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Hoja de cálculo" r:id="rId3" imgW="9572596" imgH="4571923" progId="Excel.Sheet.12">
                  <p:embed/>
                </p:oleObj>
              </mc:Choice>
              <mc:Fallback>
                <p:oleObj name="Hoja de cálculo" r:id="rId3" imgW="9572596" imgH="457192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2658" y="1052736"/>
                        <a:ext cx="7420308" cy="4968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0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149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79075"/>
              </p:ext>
            </p:extLst>
          </p:nvPr>
        </p:nvGraphicFramePr>
        <p:xfrm>
          <a:off x="147639" y="764704"/>
          <a:ext cx="8208965" cy="5778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Hoja de cálculo" r:id="rId3" imgW="8848593" imgH="6229427" progId="Excel.Sheet.8">
                  <p:embed/>
                </p:oleObj>
              </mc:Choice>
              <mc:Fallback>
                <p:oleObj name="Hoja de cálculo" r:id="rId3" imgW="8848593" imgH="6229427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7639" y="764704"/>
                        <a:ext cx="8208965" cy="57789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2 Rectángulo"/>
          <p:cNvSpPr/>
          <p:nvPr/>
        </p:nvSpPr>
        <p:spPr>
          <a:xfrm>
            <a:off x="251520" y="188640"/>
            <a:ext cx="75608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INDICADORES POA 2018</a:t>
            </a:r>
            <a:endParaRPr lang="es-MX" dirty="0"/>
          </a:p>
        </p:txBody>
      </p:sp>
      <p:pic>
        <p:nvPicPr>
          <p:cNvPr id="4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-30153"/>
            <a:ext cx="1800200" cy="72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4427984" y="6669360"/>
            <a:ext cx="3960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dirty="0" smtClean="0"/>
              <a:t>SIS JULIO 2018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4186463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1"/>
          <p:cNvSpPr>
            <a:spLocks noChangeArrowheads="1"/>
          </p:cNvSpPr>
          <p:nvPr/>
        </p:nvSpPr>
        <p:spPr bwMode="auto">
          <a:xfrm>
            <a:off x="2658667" y="366713"/>
            <a:ext cx="6246019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s-MX" altLang="es-MX" sz="3000" b="1">
                <a:solidFill>
                  <a:srgbClr val="006600"/>
                </a:solidFill>
                <a:latin typeface="Arial" charset="0"/>
              </a:rPr>
              <a:t>                       V  I  H  /  s i d a</a:t>
            </a:r>
            <a:br>
              <a:rPr lang="es-MX" altLang="es-MX" sz="3000" b="1">
                <a:solidFill>
                  <a:srgbClr val="006600"/>
                </a:solidFill>
                <a:latin typeface="Arial" charset="0"/>
              </a:rPr>
            </a:br>
            <a:r>
              <a:rPr lang="es-MX" altLang="es-MX" sz="2800" b="1">
                <a:solidFill>
                  <a:srgbClr val="006600"/>
                </a:solidFill>
                <a:latin typeface="Arial" charset="0"/>
                <a:ea typeface="MS PGothic" pitchFamily="34" charset="-128"/>
              </a:rPr>
              <a:t>Índice de desempeño anual sobre 100% 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s-MX" altLang="es-MX" sz="3000" b="1">
                <a:solidFill>
                  <a:srgbClr val="006600"/>
                </a:solidFill>
                <a:latin typeface="Arial" charset="0"/>
              </a:rPr>
              <a:t>JULIO   2018</a:t>
            </a:r>
            <a:endParaRPr lang="es-ES" altLang="es-MX" sz="2600" b="1">
              <a:solidFill>
                <a:srgbClr val="006600"/>
              </a:solidFill>
              <a:latin typeface="Arial" charset="0"/>
            </a:endParaRPr>
          </a:p>
        </p:txBody>
      </p:sp>
      <p:graphicFrame>
        <p:nvGraphicFramePr>
          <p:cNvPr id="59" name="Tabla 1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563477"/>
              </p:ext>
            </p:extLst>
          </p:nvPr>
        </p:nvGraphicFramePr>
        <p:xfrm>
          <a:off x="6919914" y="3302000"/>
          <a:ext cx="1273969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4367">
                  <a:extLst>
                    <a:ext uri="{9D8B030D-6E8A-4147-A177-3AD203B41FA5}"/>
                  </a:extLst>
                </a:gridCol>
                <a:gridCol w="699602">
                  <a:extLst>
                    <a:ext uri="{9D8B030D-6E8A-4147-A177-3AD203B41FA5}"/>
                  </a:extLst>
                </a:gridCol>
              </a:tblGrid>
              <a:tr h="370781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r>
                        <a:rPr lang="es-MX" sz="1400" b="1" i="1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 marL="68582" marR="68582" marT="45712" marB="45712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88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2" marR="68582" marT="45712" marB="45712">
                    <a:noFill/>
                  </a:tcPr>
                </a:tc>
                <a:extLst>
                  <a:ext uri="{0D108BD9-81ED-4DB2-BD59-A6C34878D82A}"/>
                </a:extLst>
              </a:tr>
              <a:tr h="365819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/>
                        <a:t>2017:</a:t>
                      </a:r>
                    </a:p>
                  </a:txBody>
                  <a:tcPr marL="68582" marR="68582" marT="45712" marB="45712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60</a:t>
                      </a:r>
                      <a:endParaRPr lang="es-MX" sz="1400" dirty="0"/>
                    </a:p>
                  </a:txBody>
                  <a:tcPr marL="68582" marR="68582" marT="45712" marB="45712"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cxnSp>
        <p:nvCxnSpPr>
          <p:cNvPr id="60" name="Conector recto 37">
            <a:extLst>
              <a:ext uri="{FF2B5EF4-FFF2-40B4-BE49-F238E27FC236}"/>
            </a:extLst>
          </p:cNvPr>
          <p:cNvCxnSpPr/>
          <p:nvPr/>
        </p:nvCxnSpPr>
        <p:spPr>
          <a:xfrm>
            <a:off x="6830561" y="3717032"/>
            <a:ext cx="130611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lecha derecha 38">
            <a:extLst>
              <a:ext uri="{FF2B5EF4-FFF2-40B4-BE49-F238E27FC236}"/>
            </a:extLst>
          </p:cNvPr>
          <p:cNvSpPr/>
          <p:nvPr/>
        </p:nvSpPr>
        <p:spPr>
          <a:xfrm rot="16200000">
            <a:off x="8289132" y="3578226"/>
            <a:ext cx="442912" cy="4333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6160" name="Text Box 15"/>
          <p:cNvSpPr txBox="1">
            <a:spLocks noChangeArrowheads="1"/>
          </p:cNvSpPr>
          <p:nvPr/>
        </p:nvSpPr>
        <p:spPr bwMode="auto">
          <a:xfrm>
            <a:off x="7054455" y="5537202"/>
            <a:ext cx="158889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1200">
                <a:solidFill>
                  <a:prstClr val="black"/>
                </a:solidFill>
                <a:latin typeface="Candara" pitchFamily="34" charset="0"/>
                <a:ea typeface="MS PGothic" pitchFamily="34" charset="-128"/>
              </a:rPr>
              <a:t>Satisfactorio (70-89%)</a:t>
            </a:r>
          </a:p>
        </p:txBody>
      </p:sp>
      <p:sp>
        <p:nvSpPr>
          <p:cNvPr id="6161" name="Text Box 16"/>
          <p:cNvSpPr txBox="1">
            <a:spLocks noChangeArrowheads="1"/>
          </p:cNvSpPr>
          <p:nvPr/>
        </p:nvSpPr>
        <p:spPr bwMode="auto">
          <a:xfrm>
            <a:off x="7055644" y="5349877"/>
            <a:ext cx="150554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1200">
                <a:solidFill>
                  <a:prstClr val="black"/>
                </a:solidFill>
                <a:latin typeface="Candara" pitchFamily="34" charset="0"/>
                <a:ea typeface="MS PGothic" pitchFamily="34" charset="-128"/>
              </a:rPr>
              <a:t>Excelente  (90-100%)</a:t>
            </a:r>
          </a:p>
        </p:txBody>
      </p:sp>
      <p:sp>
        <p:nvSpPr>
          <p:cNvPr id="6162" name="Text Box 17"/>
          <p:cNvSpPr txBox="1">
            <a:spLocks noChangeArrowheads="1"/>
          </p:cNvSpPr>
          <p:nvPr/>
        </p:nvSpPr>
        <p:spPr bwMode="auto">
          <a:xfrm>
            <a:off x="7055645" y="5721352"/>
            <a:ext cx="130195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1200">
                <a:solidFill>
                  <a:prstClr val="black"/>
                </a:solidFill>
                <a:latin typeface="Candara" pitchFamily="34" charset="0"/>
                <a:ea typeface="MS PGothic" pitchFamily="34" charset="-128"/>
              </a:rPr>
              <a:t>Mínimo (50-69 %)</a:t>
            </a:r>
          </a:p>
        </p:txBody>
      </p:sp>
      <p:sp>
        <p:nvSpPr>
          <p:cNvPr id="6163" name="Text Box 18"/>
          <p:cNvSpPr txBox="1">
            <a:spLocks noChangeArrowheads="1"/>
          </p:cNvSpPr>
          <p:nvPr/>
        </p:nvSpPr>
        <p:spPr bwMode="auto">
          <a:xfrm>
            <a:off x="7071123" y="5907091"/>
            <a:ext cx="12121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1200">
                <a:solidFill>
                  <a:prstClr val="black"/>
                </a:solidFill>
                <a:latin typeface="Candara" pitchFamily="34" charset="0"/>
                <a:ea typeface="MS PGothic" pitchFamily="34" charset="-128"/>
              </a:rPr>
              <a:t>Precario  (&lt;50%)</a:t>
            </a:r>
          </a:p>
        </p:txBody>
      </p:sp>
      <p:sp>
        <p:nvSpPr>
          <p:cNvPr id="6164" name="Rectangle 19"/>
          <p:cNvSpPr>
            <a:spLocks noChangeArrowheads="1"/>
          </p:cNvSpPr>
          <p:nvPr/>
        </p:nvSpPr>
        <p:spPr bwMode="auto">
          <a:xfrm>
            <a:off x="8401050" y="5441953"/>
            <a:ext cx="114300" cy="92075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s-MX">
              <a:solidFill>
                <a:prstClr val="black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6165" name="Rectangle 20"/>
          <p:cNvSpPr>
            <a:spLocks noChangeArrowheads="1"/>
          </p:cNvSpPr>
          <p:nvPr/>
        </p:nvSpPr>
        <p:spPr bwMode="auto">
          <a:xfrm>
            <a:off x="8401050" y="5629278"/>
            <a:ext cx="114300" cy="920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s-MX">
              <a:solidFill>
                <a:prstClr val="black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6166" name="Rectangle 21"/>
          <p:cNvSpPr>
            <a:spLocks noChangeArrowheads="1"/>
          </p:cNvSpPr>
          <p:nvPr/>
        </p:nvSpPr>
        <p:spPr bwMode="auto">
          <a:xfrm>
            <a:off x="8401050" y="5816603"/>
            <a:ext cx="114300" cy="920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s-MX">
              <a:solidFill>
                <a:prstClr val="black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6167" name="Rectangle 22"/>
          <p:cNvSpPr>
            <a:spLocks noChangeArrowheads="1"/>
          </p:cNvSpPr>
          <p:nvPr/>
        </p:nvSpPr>
        <p:spPr bwMode="auto">
          <a:xfrm>
            <a:off x="8401050" y="5991228"/>
            <a:ext cx="114300" cy="920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s-MX">
              <a:solidFill>
                <a:prstClr val="black"/>
              </a:solidFill>
              <a:latin typeface="Arial" charset="0"/>
              <a:ea typeface="MS PGothic" pitchFamily="34" charset="-128"/>
            </a:endParaRPr>
          </a:p>
        </p:txBody>
      </p:sp>
      <p:graphicFrame>
        <p:nvGraphicFramePr>
          <p:cNvPr id="35" name="Group 291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1162051" y="3024191"/>
          <a:ext cx="5507834" cy="3133723"/>
        </p:xfrm>
        <a:graphic>
          <a:graphicData uri="http://schemas.openxmlformats.org/drawingml/2006/table">
            <a:tbl>
              <a:tblPr/>
              <a:tblGrid>
                <a:gridCol w="550316">
                  <a:extLst>
                    <a:ext uri="{9D8B030D-6E8A-4147-A177-3AD203B41FA5}"/>
                  </a:extLst>
                </a:gridCol>
                <a:gridCol w="1090841">
                  <a:extLst>
                    <a:ext uri="{9D8B030D-6E8A-4147-A177-3AD203B41FA5}"/>
                  </a:extLst>
                </a:gridCol>
                <a:gridCol w="652606">
                  <a:extLst>
                    <a:ext uri="{9D8B030D-6E8A-4147-A177-3AD203B41FA5}"/>
                  </a:extLst>
                </a:gridCol>
                <a:gridCol w="504682">
                  <a:extLst>
                    <a:ext uri="{9D8B030D-6E8A-4147-A177-3AD203B41FA5}"/>
                  </a:extLst>
                </a:gridCol>
                <a:gridCol w="645056">
                  <a:extLst>
                    <a:ext uri="{9D8B030D-6E8A-4147-A177-3AD203B41FA5}"/>
                  </a:extLst>
                </a:gridCol>
                <a:gridCol w="579116">
                  <a:extLst>
                    <a:ext uri="{9D8B030D-6E8A-4147-A177-3AD203B41FA5}"/>
                  </a:extLst>
                </a:gridCol>
                <a:gridCol w="472094">
                  <a:extLst>
                    <a:ext uri="{9D8B030D-6E8A-4147-A177-3AD203B41FA5}"/>
                  </a:extLst>
                </a:gridCol>
                <a:gridCol w="601165">
                  <a:extLst>
                    <a:ext uri="{9D8B030D-6E8A-4147-A177-3AD203B41FA5}"/>
                  </a:extLst>
                </a:gridCol>
                <a:gridCol w="411958">
                  <a:extLst>
                    <a:ext uri="{9D8B030D-6E8A-4147-A177-3AD203B41FA5}"/>
                  </a:extLst>
                </a:gridCol>
              </a:tblGrid>
              <a:tr h="3734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</a:t>
                      </a:r>
                    </a:p>
                  </a:txBody>
                  <a:tcPr marL="68580" marR="68580" marT="45682" marB="4568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SLP</a:t>
                      </a: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75</a:t>
                      </a: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74</a:t>
                      </a:r>
                      <a:endParaRPr lang="es-MX" sz="1800" dirty="0"/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100</a:t>
                      </a: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32</a:t>
                      </a:r>
                      <a:endParaRPr lang="es-MX" sz="1800" dirty="0"/>
                    </a:p>
                  </a:txBody>
                  <a:tcPr marL="68580" marR="68580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98</a:t>
                      </a:r>
                      <a:endParaRPr lang="es-MX" sz="1800" dirty="0"/>
                    </a:p>
                  </a:txBody>
                  <a:tcPr marL="7145" marR="714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MX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85</a:t>
                      </a:r>
                      <a:endParaRPr kumimoji="0" lang="es-MX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8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7144" marR="7144" marT="95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3915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II</a:t>
                      </a:r>
                    </a:p>
                  </a:txBody>
                  <a:tcPr marL="68580" marR="68580" marT="45682" marB="4568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MATEHUALA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0</a:t>
                      </a: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72</a:t>
                      </a:r>
                      <a:endParaRPr lang="es-MX" sz="1800" dirty="0"/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75</a:t>
                      </a:r>
                      <a:endParaRPr lang="es-MX" sz="1800" dirty="0"/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47</a:t>
                      </a:r>
                      <a:endParaRPr lang="es-MX" sz="1800" dirty="0"/>
                    </a:p>
                  </a:txBody>
                  <a:tcPr marL="68580" marR="68580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86</a:t>
                      </a:r>
                      <a:endParaRPr lang="es-MX" sz="1800" dirty="0"/>
                    </a:p>
                  </a:txBody>
                  <a:tcPr marL="7145" marR="714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MX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61</a:t>
                      </a:r>
                      <a:endParaRPr kumimoji="0" lang="es-MX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800" dirty="0">
                        <a:solidFill>
                          <a:schemeClr val="bg1"/>
                        </a:solidFill>
                      </a:endParaRPr>
                    </a:p>
                  </a:txBody>
                  <a:tcPr marL="7144" marR="7144" marT="952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/>
                </a:extLst>
              </a:tr>
              <a:tr h="3734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III</a:t>
                      </a:r>
                    </a:p>
                  </a:txBody>
                  <a:tcPr marL="68580" marR="68580" marT="45682" marB="4568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SGS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100</a:t>
                      </a: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72</a:t>
                      </a:r>
                      <a:endParaRPr lang="es-MX" sz="1800" dirty="0"/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100</a:t>
                      </a: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64</a:t>
                      </a:r>
                      <a:endParaRPr lang="es-MX" sz="1800" dirty="0"/>
                    </a:p>
                  </a:txBody>
                  <a:tcPr marL="68580" marR="68580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99</a:t>
                      </a:r>
                      <a:endParaRPr lang="es-MX" sz="1800" dirty="0"/>
                    </a:p>
                  </a:txBody>
                  <a:tcPr marL="7145" marR="714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MX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92</a:t>
                      </a:r>
                      <a:endParaRPr kumimoji="0" lang="es-MX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 marL="7144" marR="7144" marT="95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AB0D"/>
                    </a:solidFill>
                  </a:tcPr>
                </a:tc>
                <a:extLst>
                  <a:ext uri="{0D108BD9-81ED-4DB2-BD59-A6C34878D82A}"/>
                </a:extLst>
              </a:tr>
              <a:tr h="3734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IV</a:t>
                      </a:r>
                    </a:p>
                  </a:txBody>
                  <a:tcPr marL="68580" marR="68580" marT="45682" marB="4568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RIOVERDE</a:t>
                      </a:r>
                      <a:r>
                        <a:rPr lang="es-MX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0</a:t>
                      </a: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72</a:t>
                      </a: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0</a:t>
                      </a: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54</a:t>
                      </a:r>
                      <a:endParaRPr lang="es-MX" sz="1800" dirty="0"/>
                    </a:p>
                  </a:txBody>
                  <a:tcPr marL="68580" marR="68580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100</a:t>
                      </a:r>
                      <a:endParaRPr lang="es-MX" sz="1800" dirty="0"/>
                    </a:p>
                  </a:txBody>
                  <a:tcPr marL="7145" marR="714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46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7144" marR="7144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MX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95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/>
                </a:extLst>
              </a:tr>
              <a:tr h="4266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V</a:t>
                      </a:r>
                    </a:p>
                  </a:txBody>
                  <a:tcPr marL="68580" marR="68580" marT="45682" marB="4568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CD</a:t>
                      </a:r>
                      <a:r>
                        <a:rPr lang="es-MX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VALLES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100</a:t>
                      </a: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77</a:t>
                      </a: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100</a:t>
                      </a: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88</a:t>
                      </a:r>
                      <a:endParaRPr lang="es-MX" sz="1800" dirty="0"/>
                    </a:p>
                  </a:txBody>
                  <a:tcPr marL="68580" marR="68580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95</a:t>
                      </a:r>
                      <a:endParaRPr lang="es-MX" sz="1800" dirty="0"/>
                    </a:p>
                  </a:txBody>
                  <a:tcPr marL="7145" marR="714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MX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94</a:t>
                      </a:r>
                      <a:endParaRPr kumimoji="0" lang="es-MX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 marL="7144" marR="7144" marT="952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AB0D"/>
                    </a:solidFill>
                  </a:tcPr>
                </a:tc>
                <a:extLst>
                  <a:ext uri="{0D108BD9-81ED-4DB2-BD59-A6C34878D82A}"/>
                </a:extLst>
              </a:tr>
              <a:tr h="4110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VI</a:t>
                      </a:r>
                    </a:p>
                  </a:txBody>
                  <a:tcPr marL="68580" marR="68580" marT="45682" marB="4568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TAMAZUNCHALE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0</a:t>
                      </a: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71</a:t>
                      </a:r>
                      <a:endParaRPr lang="es-MX" sz="1800" dirty="0"/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30</a:t>
                      </a:r>
                      <a:endParaRPr lang="es-MX" sz="1800" dirty="0"/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100</a:t>
                      </a:r>
                    </a:p>
                  </a:txBody>
                  <a:tcPr marL="68580" marR="68580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91</a:t>
                      </a:r>
                      <a:endParaRPr lang="es-MX" sz="1800" dirty="0"/>
                    </a:p>
                  </a:txBody>
                  <a:tcPr marL="7145" marR="714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MX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59</a:t>
                      </a:r>
                      <a:endParaRPr kumimoji="0" lang="es-MX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MX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95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/>
                </a:extLst>
              </a:tr>
              <a:tr h="3734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VII</a:t>
                      </a:r>
                    </a:p>
                  </a:txBody>
                  <a:tcPr marL="68580" marR="68580" marT="45682" marB="4568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TANCANHUITZ </a:t>
                      </a: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100</a:t>
                      </a: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92</a:t>
                      </a:r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85</a:t>
                      </a:r>
                      <a:endParaRPr lang="es-MX" sz="1800" dirty="0"/>
                    </a:p>
                  </a:txBody>
                  <a:tcPr marL="7145" marR="7145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69</a:t>
                      </a:r>
                      <a:endParaRPr lang="es-MX" sz="1800" dirty="0"/>
                    </a:p>
                  </a:txBody>
                  <a:tcPr marL="68580" marR="68580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96</a:t>
                      </a:r>
                    </a:p>
                  </a:txBody>
                  <a:tcPr marL="7145" marR="714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MX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86</a:t>
                      </a:r>
                      <a:endParaRPr kumimoji="0" lang="es-MX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MX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95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4107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marT="45682" marB="4568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ESTATAL</a:t>
                      </a:r>
                    </a:p>
                  </a:txBody>
                  <a:tcPr marL="68580" marR="68580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</a:t>
                      </a:r>
                    </a:p>
                  </a:txBody>
                  <a:tcPr marL="68580" marR="68580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</a:t>
                      </a:r>
                      <a:endParaRPr kumimoji="0" lang="es-ES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68580" marR="68580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kumimoji="0" lang="es-E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kumimoji="0" lang="es-ES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MX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97</a:t>
                      </a:r>
                      <a:endParaRPr kumimoji="0" lang="es-MX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5" marR="714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MX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88</a:t>
                      </a:r>
                      <a:endParaRPr kumimoji="0" lang="es-MX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MX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95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cxnSp>
        <p:nvCxnSpPr>
          <p:cNvPr id="36" name="55 Conector recto">
            <a:extLst>
              <a:ext uri="{FF2B5EF4-FFF2-40B4-BE49-F238E27FC236}"/>
            </a:extLst>
          </p:cNvPr>
          <p:cNvCxnSpPr/>
          <p:nvPr/>
        </p:nvCxnSpPr>
        <p:spPr>
          <a:xfrm flipV="1">
            <a:off x="1162050" y="1733550"/>
            <a:ext cx="532210" cy="13160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56 Conector recto">
            <a:extLst>
              <a:ext uri="{FF2B5EF4-FFF2-40B4-BE49-F238E27FC236}"/>
            </a:extLst>
          </p:cNvPr>
          <p:cNvCxnSpPr/>
          <p:nvPr/>
        </p:nvCxnSpPr>
        <p:spPr>
          <a:xfrm flipV="1">
            <a:off x="1702594" y="1733550"/>
            <a:ext cx="566738" cy="12906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57 Conector recto">
            <a:extLst>
              <a:ext uri="{FF2B5EF4-FFF2-40B4-BE49-F238E27FC236}"/>
            </a:extLst>
          </p:cNvPr>
          <p:cNvCxnSpPr/>
          <p:nvPr/>
        </p:nvCxnSpPr>
        <p:spPr>
          <a:xfrm flipV="1">
            <a:off x="4430317" y="1733550"/>
            <a:ext cx="539353" cy="13160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58 Conector recto">
            <a:extLst>
              <a:ext uri="{FF2B5EF4-FFF2-40B4-BE49-F238E27FC236}"/>
            </a:extLst>
          </p:cNvPr>
          <p:cNvCxnSpPr/>
          <p:nvPr/>
        </p:nvCxnSpPr>
        <p:spPr>
          <a:xfrm flipV="1">
            <a:off x="2863454" y="1711328"/>
            <a:ext cx="485775" cy="13319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59 Conector recto">
            <a:extLst>
              <a:ext uri="{FF2B5EF4-FFF2-40B4-BE49-F238E27FC236}"/>
            </a:extLst>
          </p:cNvPr>
          <p:cNvCxnSpPr/>
          <p:nvPr/>
        </p:nvCxnSpPr>
        <p:spPr>
          <a:xfrm flipV="1">
            <a:off x="3431383" y="1692275"/>
            <a:ext cx="565547" cy="13477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60 Conector recto">
            <a:extLst>
              <a:ext uri="{FF2B5EF4-FFF2-40B4-BE49-F238E27FC236}"/>
            </a:extLst>
          </p:cNvPr>
          <p:cNvCxnSpPr/>
          <p:nvPr/>
        </p:nvCxnSpPr>
        <p:spPr>
          <a:xfrm flipV="1">
            <a:off x="3905251" y="1733550"/>
            <a:ext cx="553641" cy="13160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61 Conector recto">
            <a:extLst>
              <a:ext uri="{FF2B5EF4-FFF2-40B4-BE49-F238E27FC236}"/>
            </a:extLst>
          </p:cNvPr>
          <p:cNvCxnSpPr/>
          <p:nvPr/>
        </p:nvCxnSpPr>
        <p:spPr>
          <a:xfrm flipV="1">
            <a:off x="4969670" y="1692278"/>
            <a:ext cx="540544" cy="13573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63 Conector recto">
            <a:extLst>
              <a:ext uri="{FF2B5EF4-FFF2-40B4-BE49-F238E27FC236}"/>
            </a:extLst>
          </p:cNvPr>
          <p:cNvCxnSpPr/>
          <p:nvPr/>
        </p:nvCxnSpPr>
        <p:spPr>
          <a:xfrm>
            <a:off x="1682355" y="1674813"/>
            <a:ext cx="508277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81" name="64 CuadroTexto"/>
          <p:cNvSpPr txBox="1">
            <a:spLocks noChangeArrowheads="1"/>
          </p:cNvSpPr>
          <p:nvPr/>
        </p:nvSpPr>
        <p:spPr bwMode="auto">
          <a:xfrm rot="-3767180">
            <a:off x="995363" y="2102358"/>
            <a:ext cx="14144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altLang="es-MX" sz="1600">
                <a:solidFill>
                  <a:prstClr val="black"/>
                </a:solidFill>
                <a:latin typeface="Arial" charset="0"/>
                <a:ea typeface="MS PGothic" pitchFamily="34" charset="-128"/>
              </a:rPr>
              <a:t> No. Jurisdicción</a:t>
            </a:r>
          </a:p>
        </p:txBody>
      </p:sp>
      <p:sp>
        <p:nvSpPr>
          <p:cNvPr id="6282" name="65 CuadroTexto"/>
          <p:cNvSpPr txBox="1">
            <a:spLocks noChangeArrowheads="1"/>
          </p:cNvSpPr>
          <p:nvPr/>
        </p:nvSpPr>
        <p:spPr bwMode="auto">
          <a:xfrm rot="-3767180">
            <a:off x="1833166" y="2155539"/>
            <a:ext cx="13081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altLang="es-MX" sz="1600">
                <a:solidFill>
                  <a:prstClr val="black"/>
                </a:solidFill>
                <a:latin typeface="Arial" charset="0"/>
                <a:ea typeface="MS PGothic" pitchFamily="34" charset="-128"/>
              </a:rPr>
              <a:t>Jurisdicción Sanitaria</a:t>
            </a:r>
          </a:p>
        </p:txBody>
      </p:sp>
      <p:sp>
        <p:nvSpPr>
          <p:cNvPr id="6283" name="66 CuadroTexto"/>
          <p:cNvSpPr txBox="1">
            <a:spLocks noChangeArrowheads="1"/>
          </p:cNvSpPr>
          <p:nvPr/>
        </p:nvSpPr>
        <p:spPr bwMode="auto">
          <a:xfrm rot="-3767180">
            <a:off x="2603700" y="2033544"/>
            <a:ext cx="1539875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altLang="es-MX" sz="1100" dirty="0">
                <a:solidFill>
                  <a:prstClr val="black"/>
                </a:solidFill>
                <a:latin typeface="Arial" charset="0"/>
                <a:ea typeface="MS PGothic" pitchFamily="34" charset="-128"/>
              </a:rPr>
              <a:t>Numero de embarazadas en ARV**</a:t>
            </a:r>
          </a:p>
        </p:txBody>
      </p:sp>
      <p:sp>
        <p:nvSpPr>
          <p:cNvPr id="6284" name="67 CuadroTexto"/>
          <p:cNvSpPr txBox="1">
            <a:spLocks noChangeArrowheads="1"/>
          </p:cNvSpPr>
          <p:nvPr/>
        </p:nvSpPr>
        <p:spPr bwMode="auto">
          <a:xfrm rot="-3767180">
            <a:off x="3192861" y="1879008"/>
            <a:ext cx="16081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altLang="es-MX" sz="1100" dirty="0">
                <a:solidFill>
                  <a:prstClr val="black"/>
                </a:solidFill>
                <a:latin typeface="Arial" charset="0"/>
                <a:ea typeface="MS PGothic" pitchFamily="34" charset="-128"/>
              </a:rPr>
              <a:t>Numero de personas diagnosticadas con VIH/sida</a:t>
            </a:r>
            <a:r>
              <a:rPr lang="es-ES" altLang="es-MX" sz="1200" dirty="0">
                <a:solidFill>
                  <a:prstClr val="black"/>
                </a:solidFill>
                <a:latin typeface="Arial" charset="0"/>
                <a:ea typeface="MS PGothic" pitchFamily="34" charset="-128"/>
              </a:rPr>
              <a:t>***</a:t>
            </a:r>
          </a:p>
        </p:txBody>
      </p:sp>
      <p:sp>
        <p:nvSpPr>
          <p:cNvPr id="6285" name="68 CuadroTexto"/>
          <p:cNvSpPr txBox="1">
            <a:spLocks noChangeArrowheads="1"/>
          </p:cNvSpPr>
          <p:nvPr/>
        </p:nvSpPr>
        <p:spPr bwMode="auto">
          <a:xfrm rot="-3619074">
            <a:off x="3711774" y="2055706"/>
            <a:ext cx="14811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altLang="es-MX" sz="1200">
                <a:solidFill>
                  <a:prstClr val="black"/>
                </a:solidFill>
                <a:latin typeface="Arial" charset="0"/>
                <a:ea typeface="MS PGothic" pitchFamily="34" charset="-128"/>
              </a:rPr>
              <a:t>Numero de Personas con CD4 &lt;200**</a:t>
            </a:r>
          </a:p>
        </p:txBody>
      </p:sp>
      <p:sp>
        <p:nvSpPr>
          <p:cNvPr id="6286" name="69 CuadroTexto"/>
          <p:cNvSpPr txBox="1">
            <a:spLocks noChangeArrowheads="1"/>
          </p:cNvSpPr>
          <p:nvPr/>
        </p:nvSpPr>
        <p:spPr bwMode="auto">
          <a:xfrm rot="-3658898">
            <a:off x="4220170" y="2133135"/>
            <a:ext cx="14811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altLang="es-MX" sz="1400">
                <a:solidFill>
                  <a:prstClr val="black"/>
                </a:solidFill>
                <a:latin typeface="Arial" charset="0"/>
                <a:ea typeface="MS PGothic" pitchFamily="34" charset="-128"/>
              </a:rPr>
              <a:t>Consultas de ITS 1ra vez*</a:t>
            </a:r>
          </a:p>
        </p:txBody>
      </p:sp>
      <p:cxnSp>
        <p:nvCxnSpPr>
          <p:cNvPr id="50" name="71 Conector recto">
            <a:extLst>
              <a:ext uri="{FF2B5EF4-FFF2-40B4-BE49-F238E27FC236}"/>
            </a:extLst>
          </p:cNvPr>
          <p:cNvCxnSpPr/>
          <p:nvPr/>
        </p:nvCxnSpPr>
        <p:spPr>
          <a:xfrm flipV="1">
            <a:off x="5610226" y="1666878"/>
            <a:ext cx="539354" cy="13573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71 Conector recto">
            <a:extLst>
              <a:ext uri="{FF2B5EF4-FFF2-40B4-BE49-F238E27FC236}"/>
            </a:extLst>
          </p:cNvPr>
          <p:cNvCxnSpPr/>
          <p:nvPr/>
        </p:nvCxnSpPr>
        <p:spPr>
          <a:xfrm flipV="1">
            <a:off x="6244830" y="1692275"/>
            <a:ext cx="520303" cy="13477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89" name="73 CuadroTexto"/>
          <p:cNvSpPr txBox="1">
            <a:spLocks noChangeArrowheads="1"/>
          </p:cNvSpPr>
          <p:nvPr/>
        </p:nvSpPr>
        <p:spPr bwMode="auto">
          <a:xfrm rot="-3679808">
            <a:off x="4809927" y="2088607"/>
            <a:ext cx="13208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altLang="es-MX" sz="1100">
                <a:solidFill>
                  <a:prstClr val="black"/>
                </a:solidFill>
                <a:latin typeface="Arial" charset="0"/>
                <a:ea typeface="MS PGothic" pitchFamily="34" charset="-128"/>
              </a:rPr>
              <a:t>Pacientes  con Tx ARV que se encuentran en supresión viral </a:t>
            </a:r>
          </a:p>
        </p:txBody>
      </p:sp>
      <p:sp>
        <p:nvSpPr>
          <p:cNvPr id="6290" name="66 CuadroTexto"/>
          <p:cNvSpPr txBox="1">
            <a:spLocks noChangeArrowheads="1"/>
          </p:cNvSpPr>
          <p:nvPr/>
        </p:nvSpPr>
        <p:spPr bwMode="auto">
          <a:xfrm rot="6937305" flipV="1">
            <a:off x="5664598" y="2126785"/>
            <a:ext cx="11604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altLang="es-MX" sz="1400">
                <a:solidFill>
                  <a:prstClr val="black"/>
                </a:solidFill>
                <a:latin typeface="Arial" charset="0"/>
                <a:ea typeface="MS PGothic" pitchFamily="34" charset="-128"/>
              </a:rPr>
              <a:t>Índice desempeño</a:t>
            </a:r>
          </a:p>
        </p:txBody>
      </p:sp>
      <p:sp>
        <p:nvSpPr>
          <p:cNvPr id="6291" name="10 CuadroTexto"/>
          <p:cNvSpPr txBox="1">
            <a:spLocks noChangeArrowheads="1"/>
          </p:cNvSpPr>
          <p:nvPr/>
        </p:nvSpPr>
        <p:spPr bwMode="auto">
          <a:xfrm>
            <a:off x="853680" y="6299200"/>
            <a:ext cx="515421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900">
                <a:solidFill>
                  <a:prstClr val="black"/>
                </a:solidFill>
                <a:latin typeface="Arial" charset="0"/>
                <a:ea typeface="MS PGothic" pitchFamily="34" charset="-128"/>
              </a:rPr>
              <a:t>FUENTE: *</a:t>
            </a:r>
            <a:r>
              <a:rPr lang="es-MX" altLang="es-MX" sz="900" b="1">
                <a:solidFill>
                  <a:prstClr val="black"/>
                </a:solidFill>
                <a:latin typeface="Arial" charset="0"/>
                <a:ea typeface="MS PGothic" pitchFamily="34" charset="-128"/>
              </a:rPr>
              <a:t>SIS </a:t>
            </a:r>
            <a:r>
              <a:rPr lang="es-MX" altLang="es-MX" sz="900">
                <a:solidFill>
                  <a:prstClr val="black"/>
                </a:solidFill>
                <a:latin typeface="Arial" charset="0"/>
                <a:ea typeface="MS PGothic" pitchFamily="34" charset="-128"/>
              </a:rPr>
              <a:t>  julio  preliminar. /**SALVAR hoja calculo  05/08/18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900">
                <a:solidFill>
                  <a:prstClr val="black"/>
                </a:solidFill>
                <a:latin typeface="Arial" charset="0"/>
                <a:ea typeface="MS PGothic" pitchFamily="34" charset="-128"/>
              </a:rPr>
              <a:t>CUBOS PRELIMINAR 10/08/18</a:t>
            </a:r>
          </a:p>
        </p:txBody>
      </p:sp>
    </p:spTree>
    <p:extLst>
      <p:ext uri="{BB962C8B-B14F-4D97-AF65-F5344CB8AC3E}">
        <p14:creationId xmlns:p14="http://schemas.microsoft.com/office/powerpoint/2010/main" val="32583344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-30153"/>
            <a:ext cx="1800200" cy="72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611560" y="2132856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Fechas de eventos:</a:t>
            </a:r>
          </a:p>
          <a:p>
            <a:endParaRPr lang="es-MX" dirty="0"/>
          </a:p>
          <a:p>
            <a:r>
              <a:rPr lang="es-MX" dirty="0" smtClean="0"/>
              <a:t>23 de Noviembre          Día Nacional de la Prueba rápida</a:t>
            </a:r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30 de Noviembre          Día de la respuesta ante el VIH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07448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 smtClean="0"/>
              <a:t>ACTIVIDADES DE RESPONSABLES:</a:t>
            </a:r>
            <a:endParaRPr lang="es-MX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s-MX" dirty="0" smtClean="0"/>
              <a:t>Realización de pruebas rápidas en eventos programados.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Supervisión de unidades.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Recepción de información para SUIVE.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Comunicación estrecha con el CAPASITS que atiende a sus pacientes para vigilancia de adherencia y seguimiento de sus casos.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Planificación del POA de acuerdo a necesidades.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 </a:t>
            </a:r>
            <a:r>
              <a:rPr lang="es-MX" dirty="0"/>
              <a:t>Visitas </a:t>
            </a:r>
            <a:r>
              <a:rPr lang="es-MX" dirty="0" smtClean="0"/>
              <a:t>domiciliarias.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Vigilancia de sus indicadores.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Notificación inmediata de binomios y casos de T.V.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Pendientes de sus resultados de </a:t>
            </a:r>
            <a:r>
              <a:rPr lang="es-MX" dirty="0" smtClean="0"/>
              <a:t>laboratorio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En toda referencia plasmado la realización y resultados de </a:t>
            </a:r>
            <a:r>
              <a:rPr lang="es-MX" smtClean="0"/>
              <a:t>las pruebas.</a:t>
            </a:r>
            <a:endParaRPr lang="es-MX" dirty="0" smtClean="0"/>
          </a:p>
          <a:p>
            <a:pPr>
              <a:buFont typeface="Wingdings" pitchFamily="2" charset="2"/>
              <a:buChar char="v"/>
            </a:pPr>
            <a:endParaRPr lang="es-MX" dirty="0" smtClean="0"/>
          </a:p>
          <a:p>
            <a:pPr>
              <a:buFont typeface="Wingdings" pitchFamily="2" charset="2"/>
              <a:buChar char="v"/>
            </a:pPr>
            <a:endParaRPr lang="es-MX" dirty="0"/>
          </a:p>
        </p:txBody>
      </p:sp>
      <p:pic>
        <p:nvPicPr>
          <p:cNvPr id="4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0169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717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>
                <a:solidFill>
                  <a:srgbClr val="D1282E"/>
                </a:solidFill>
              </a:rPr>
              <a:t>ACTIVIDADES DE </a:t>
            </a:r>
            <a:r>
              <a:rPr lang="es-MX" sz="2000" dirty="0" smtClean="0">
                <a:solidFill>
                  <a:srgbClr val="D1282E"/>
                </a:solidFill>
              </a:rPr>
              <a:t>RESPONSABLES: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endParaRPr lang="es-MX" dirty="0" smtClean="0"/>
          </a:p>
          <a:p>
            <a:pPr>
              <a:buFont typeface="Wingdings" pitchFamily="2" charset="2"/>
              <a:buChar char="v"/>
            </a:pPr>
            <a:endParaRPr lang="es-MX" dirty="0"/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Envío </a:t>
            </a:r>
            <a:r>
              <a:rPr lang="es-MX" dirty="0"/>
              <a:t>de información a la coordinación el 1 de cada mes:</a:t>
            </a:r>
          </a:p>
          <a:p>
            <a:pPr>
              <a:buFont typeface="Wingdings" pitchFamily="2" charset="2"/>
              <a:buChar char="Ø"/>
            </a:pPr>
            <a:r>
              <a:rPr lang="es-MX" dirty="0"/>
              <a:t>Insumos. (caducidades).</a:t>
            </a:r>
          </a:p>
          <a:p>
            <a:pPr>
              <a:buFont typeface="Wingdings" pitchFamily="2" charset="2"/>
              <a:buChar char="Ø"/>
            </a:pPr>
            <a:r>
              <a:rPr lang="es-MX" dirty="0"/>
              <a:t>Reporte de casos ( Embarazada-VIH, Embarazada-Sífilis, binomio VIH-TB, casos nuevos detectados).</a:t>
            </a:r>
          </a:p>
          <a:p>
            <a:pPr>
              <a:buFont typeface="Wingdings" pitchFamily="2" charset="2"/>
              <a:buChar char="Ø"/>
            </a:pPr>
            <a:r>
              <a:rPr lang="es-MX" dirty="0"/>
              <a:t>Reporte de supervisiones por mes.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96783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799641"/>
          </a:xfrm>
        </p:spPr>
        <p:txBody>
          <a:bodyPr>
            <a:normAutofit/>
          </a:bodyPr>
          <a:lstStyle/>
          <a:p>
            <a:r>
              <a:rPr lang="es-MX" sz="1800" b="1" i="1" dirty="0" smtClean="0"/>
              <a:t>SUPERVISIONES A UNIDADES POR JURISDICCIÓN 2018</a:t>
            </a:r>
            <a:endParaRPr lang="es-MX" sz="1800" b="1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 fontScale="92500"/>
          </a:bodyPr>
          <a:lstStyle/>
          <a:p>
            <a:r>
              <a:rPr lang="es-MX" sz="1800" dirty="0" smtClean="0"/>
              <a:t>Compromiso realizado:</a:t>
            </a:r>
          </a:p>
          <a:p>
            <a:pPr algn="l"/>
            <a:r>
              <a:rPr lang="es-MX" sz="1800" dirty="0" smtClean="0"/>
              <a:t>Acudir en 2 ocasiones a cada una de las unidades de su </a:t>
            </a:r>
            <a:r>
              <a:rPr lang="es-MX" sz="1800" dirty="0" smtClean="0"/>
              <a:t>jurisdicción en el año </a:t>
            </a:r>
            <a:r>
              <a:rPr lang="es-MX" sz="1800" dirty="0" smtClean="0"/>
              <a:t>ó </a:t>
            </a:r>
            <a:r>
              <a:rPr lang="es-MX" sz="1800" dirty="0" smtClean="0"/>
              <a:t>mas </a:t>
            </a:r>
            <a:r>
              <a:rPr lang="es-MX" sz="1800" dirty="0" smtClean="0"/>
              <a:t>en caso de que alguna unidad lo requiera.</a:t>
            </a:r>
          </a:p>
          <a:p>
            <a:pPr algn="l"/>
            <a:r>
              <a:rPr lang="es-MX" sz="1800" dirty="0" smtClean="0"/>
              <a:t>Principales puntos a supervisar: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s-MX" sz="1800" dirty="0" smtClean="0"/>
              <a:t>Insumos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s-MX" sz="1800" dirty="0" smtClean="0"/>
              <a:t>Capacitación o pláticas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s-MX" sz="1800" dirty="0" smtClean="0"/>
              <a:t>Número de pruebas realizadas en población general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s-MX" sz="1800" dirty="0"/>
              <a:t>P</a:t>
            </a:r>
            <a:r>
              <a:rPr lang="es-MX" sz="1800" dirty="0" smtClean="0"/>
              <a:t>roceso en: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s-MX" sz="1800" dirty="0"/>
              <a:t>C</a:t>
            </a:r>
            <a:r>
              <a:rPr lang="es-MX" sz="1800" dirty="0" smtClean="0"/>
              <a:t>onsultas de ITS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s-MX" sz="1800" dirty="0"/>
              <a:t>E</a:t>
            </a:r>
            <a:r>
              <a:rPr lang="es-MX" sz="1800" dirty="0" smtClean="0"/>
              <a:t>n embarazadas</a:t>
            </a:r>
          </a:p>
          <a:p>
            <a:endParaRPr lang="es-MX" sz="1800" dirty="0"/>
          </a:p>
        </p:txBody>
      </p:sp>
      <p:pic>
        <p:nvPicPr>
          <p:cNvPr id="1026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43" y="188640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384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799641"/>
          </a:xfrm>
        </p:spPr>
        <p:txBody>
          <a:bodyPr>
            <a:normAutofit/>
          </a:bodyPr>
          <a:lstStyle/>
          <a:p>
            <a:r>
              <a:rPr lang="es-MX" sz="1800" b="1" i="1" dirty="0" smtClean="0"/>
              <a:t>JURISDICCIÓN I </a:t>
            </a:r>
            <a:endParaRPr lang="es-MX" sz="1800" b="1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/>
          </a:bodyPr>
          <a:lstStyle/>
          <a:p>
            <a:pPr algn="l"/>
            <a:r>
              <a:rPr lang="es-MX" sz="1200" dirty="0" smtClean="0"/>
              <a:t>Total de Unidades: 29  </a:t>
            </a:r>
          </a:p>
          <a:p>
            <a:pPr algn="l"/>
            <a:r>
              <a:rPr lang="es-MX" sz="1200" dirty="0" smtClean="0"/>
              <a:t>Compromiso:58</a:t>
            </a:r>
          </a:p>
          <a:p>
            <a:pPr algn="l"/>
            <a:r>
              <a:rPr lang="es-MX" sz="1200" dirty="0" smtClean="0"/>
              <a:t>% Cumplimiento a cierre julio: 55%</a:t>
            </a:r>
            <a:endParaRPr lang="es-MX" sz="1200" dirty="0"/>
          </a:p>
        </p:txBody>
      </p:sp>
      <p:pic>
        <p:nvPicPr>
          <p:cNvPr id="1026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43" y="188640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85716"/>
              </p:ext>
            </p:extLst>
          </p:nvPr>
        </p:nvGraphicFramePr>
        <p:xfrm>
          <a:off x="4174976" y="3789040"/>
          <a:ext cx="3810001" cy="2352675"/>
        </p:xfrm>
        <a:graphic>
          <a:graphicData uri="http://schemas.openxmlformats.org/drawingml/2006/table">
            <a:tbl>
              <a:tblPr/>
              <a:tblGrid>
                <a:gridCol w="824881"/>
                <a:gridCol w="2096860"/>
                <a:gridCol w="888260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MESES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 UNIDADES SUPERVISADAS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SUBTOTAL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ENERO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FEBRERO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MARZO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ABRIL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MAYO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JUNIO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JULIO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AGOSTO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SEPT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OCTUBRE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DICIEMBRE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5055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799641"/>
          </a:xfrm>
        </p:spPr>
        <p:txBody>
          <a:bodyPr>
            <a:normAutofit/>
          </a:bodyPr>
          <a:lstStyle/>
          <a:p>
            <a:r>
              <a:rPr lang="es-MX" sz="1800" b="1" i="1" dirty="0" smtClean="0"/>
              <a:t>JURISDICCIÓN II </a:t>
            </a:r>
            <a:endParaRPr lang="es-MX" sz="1800" b="1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/>
          </a:bodyPr>
          <a:lstStyle/>
          <a:p>
            <a:pPr algn="l"/>
            <a:r>
              <a:rPr lang="es-MX" sz="1200" dirty="0" smtClean="0"/>
              <a:t>Total de Unidades:40</a:t>
            </a:r>
          </a:p>
          <a:p>
            <a:pPr algn="l"/>
            <a:r>
              <a:rPr lang="es-MX" sz="1200" dirty="0" smtClean="0"/>
              <a:t>Compromiso:80</a:t>
            </a:r>
          </a:p>
          <a:p>
            <a:pPr algn="l"/>
            <a:r>
              <a:rPr lang="es-MX" sz="1200" dirty="0" smtClean="0"/>
              <a:t>% Cumplimiento a cierre julio:39%</a:t>
            </a:r>
            <a:endParaRPr lang="es-MX" sz="1200" dirty="0"/>
          </a:p>
        </p:txBody>
      </p:sp>
      <p:pic>
        <p:nvPicPr>
          <p:cNvPr id="1026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43" y="188640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8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1144336"/>
              </p:ext>
            </p:extLst>
          </p:nvPr>
        </p:nvGraphicFramePr>
        <p:xfrm>
          <a:off x="4211960" y="3356992"/>
          <a:ext cx="3200400" cy="253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Hoja de cálculo" r:id="rId4" imgW="3200400" imgH="2533560" progId="Excel.Sheet.12">
                  <p:embed/>
                </p:oleObj>
              </mc:Choice>
              <mc:Fallback>
                <p:oleObj name="Hoja de cálculo" r:id="rId4" imgW="3200400" imgH="25335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11960" y="3356992"/>
                        <a:ext cx="3200400" cy="2533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8397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799641"/>
          </a:xfrm>
        </p:spPr>
        <p:txBody>
          <a:bodyPr>
            <a:normAutofit/>
          </a:bodyPr>
          <a:lstStyle/>
          <a:p>
            <a:r>
              <a:rPr lang="es-MX" sz="1800" b="1" i="1" dirty="0" smtClean="0"/>
              <a:t>JURISDICCIÓN I II</a:t>
            </a:r>
            <a:endParaRPr lang="es-MX" sz="1800" b="1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/>
          </a:bodyPr>
          <a:lstStyle/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Total de 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Unidades:49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Compromiso: 98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% Cumplimiento a cierre julio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: 31%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endParaRPr lang="es-MX" sz="1800" dirty="0"/>
          </a:p>
        </p:txBody>
      </p:sp>
      <p:pic>
        <p:nvPicPr>
          <p:cNvPr id="1026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43" y="188640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1611225"/>
              </p:ext>
            </p:extLst>
          </p:nvPr>
        </p:nvGraphicFramePr>
        <p:xfrm>
          <a:off x="4139952" y="3284984"/>
          <a:ext cx="333375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Hoja de cálculo" r:id="rId4" imgW="3333705" imgH="2590864" progId="Excel.Sheet.12">
                  <p:embed/>
                </p:oleObj>
              </mc:Choice>
              <mc:Fallback>
                <p:oleObj name="Hoja de cálculo" r:id="rId4" imgW="3333705" imgH="259086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39952" y="3284984"/>
                        <a:ext cx="3333750" cy="259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8397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799641"/>
          </a:xfrm>
        </p:spPr>
        <p:txBody>
          <a:bodyPr>
            <a:normAutofit/>
          </a:bodyPr>
          <a:lstStyle/>
          <a:p>
            <a:r>
              <a:rPr lang="es-MX" sz="1800" b="1" i="1" dirty="0" smtClean="0"/>
              <a:t>JURISDICCIÓN  I V</a:t>
            </a:r>
            <a:endParaRPr lang="es-MX" sz="1800" b="1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/>
          </a:bodyPr>
          <a:lstStyle/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Total de 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Unidades:36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Compromiso:72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% Cumplimiento a cierre julio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: 42%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endParaRPr lang="es-MX" sz="1800" dirty="0"/>
          </a:p>
        </p:txBody>
      </p:sp>
      <p:pic>
        <p:nvPicPr>
          <p:cNvPr id="1026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43" y="188640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4182738"/>
              </p:ext>
            </p:extLst>
          </p:nvPr>
        </p:nvGraphicFramePr>
        <p:xfrm>
          <a:off x="3131840" y="3717032"/>
          <a:ext cx="4352925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Hoja de cálculo" r:id="rId4" imgW="4352922" imgH="2362187" progId="Excel.Sheet.12">
                  <p:embed/>
                </p:oleObj>
              </mc:Choice>
              <mc:Fallback>
                <p:oleObj name="Hoja de cálculo" r:id="rId4" imgW="4352922" imgH="236218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31840" y="3717032"/>
                        <a:ext cx="4352925" cy="2362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8397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799641"/>
          </a:xfrm>
        </p:spPr>
        <p:txBody>
          <a:bodyPr>
            <a:normAutofit/>
          </a:bodyPr>
          <a:lstStyle/>
          <a:p>
            <a:r>
              <a:rPr lang="es-MX" sz="1800" b="1" i="1" dirty="0" smtClean="0"/>
              <a:t>JURISDICCIÓN  V</a:t>
            </a:r>
            <a:endParaRPr lang="es-MX" sz="1800" b="1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/>
          </a:bodyPr>
          <a:lstStyle/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Total de 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Unidades:54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Compromiso:108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% Cumplimiento a cierre 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julio:31%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endParaRPr lang="es-MX" sz="1800" dirty="0"/>
          </a:p>
        </p:txBody>
      </p:sp>
      <p:pic>
        <p:nvPicPr>
          <p:cNvPr id="1026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43" y="188640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4723862"/>
              </p:ext>
            </p:extLst>
          </p:nvPr>
        </p:nvGraphicFramePr>
        <p:xfrm>
          <a:off x="4355976" y="3645024"/>
          <a:ext cx="3257550" cy="248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Hoja de cálculo" r:id="rId4" imgW="3257608" imgH="2485986" progId="Excel.Sheet.12">
                  <p:embed/>
                </p:oleObj>
              </mc:Choice>
              <mc:Fallback>
                <p:oleObj name="Hoja de cálculo" r:id="rId4" imgW="3257608" imgH="248598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55976" y="3645024"/>
                        <a:ext cx="3257550" cy="2486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83973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Esenc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172</TotalTime>
  <Words>521</Words>
  <Application>Microsoft Office PowerPoint</Application>
  <PresentationFormat>Presentación en pantalla (4:3)</PresentationFormat>
  <Paragraphs>191</Paragraphs>
  <Slides>15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8" baseType="lpstr">
      <vt:lpstr>Adyacencia</vt:lpstr>
      <vt:lpstr>Tema de Office</vt:lpstr>
      <vt:lpstr>Hoja de cálculo</vt:lpstr>
      <vt:lpstr>Presentación de PowerPoint</vt:lpstr>
      <vt:lpstr>ACTIVIDADES DE RESPONSABLES:</vt:lpstr>
      <vt:lpstr>ACTIVIDADES DE RESPONSABLES:</vt:lpstr>
      <vt:lpstr>SUPERVISIONES A UNIDADES POR JURISDICCIÓN 2018</vt:lpstr>
      <vt:lpstr>JURISDICCIÓN I </vt:lpstr>
      <vt:lpstr>JURISDICCIÓN II </vt:lpstr>
      <vt:lpstr>JURISDICCIÓN I II</vt:lpstr>
      <vt:lpstr>JURISDICCIÓN  I V</vt:lpstr>
      <vt:lpstr>JURISDICCIÓN  V</vt:lpstr>
      <vt:lpstr>JURISDICCIÓN  VI </vt:lpstr>
      <vt:lpstr>JURISDICCIÓN  VII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SUPERVISIONES A UNIDADES POR JURISDICCIÓN 2018</dc:title>
  <dc:creator>Dra.clau</dc:creator>
  <cp:lastModifiedBy>Dra.clau</cp:lastModifiedBy>
  <cp:revision>16</cp:revision>
  <dcterms:created xsi:type="dcterms:W3CDTF">2018-08-22T18:44:14Z</dcterms:created>
  <dcterms:modified xsi:type="dcterms:W3CDTF">2018-08-23T13:59:48Z</dcterms:modified>
</cp:coreProperties>
</file>